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39" r:id="rId4"/>
  </p:sldMasterIdLst>
  <p:notesMasterIdLst>
    <p:notesMasterId r:id="rId16"/>
  </p:notesMasterIdLst>
  <p:handoutMasterIdLst>
    <p:handoutMasterId r:id="rId17"/>
  </p:handoutMasterIdLst>
  <p:sldIdLst>
    <p:sldId id="540" r:id="rId5"/>
    <p:sldId id="541" r:id="rId6"/>
    <p:sldId id="550" r:id="rId7"/>
    <p:sldId id="551" r:id="rId8"/>
    <p:sldId id="542" r:id="rId9"/>
    <p:sldId id="543" r:id="rId10"/>
    <p:sldId id="546" r:id="rId11"/>
    <p:sldId id="547" r:id="rId12"/>
    <p:sldId id="548" r:id="rId13"/>
    <p:sldId id="549" r:id="rId14"/>
    <p:sldId id="552" r:id="rId15"/>
  </p:sldIdLst>
  <p:sldSz cx="9144000" cy="6858000" type="screen4x3"/>
  <p:notesSz cx="6858000" cy="9947275"/>
  <p:custDataLst>
    <p:tags r:id="rId18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00"/>
    <a:srgbClr val="339933"/>
    <a:srgbClr val="99CC00"/>
    <a:srgbClr val="EAB0A0"/>
    <a:srgbClr val="FEE3CE"/>
    <a:srgbClr val="FED6CE"/>
    <a:srgbClr val="0000FF"/>
    <a:srgbClr val="B7F876"/>
    <a:srgbClr val="99FF66"/>
    <a:srgbClr val="B6CC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3B4B98B0-60AC-42C2-AFA5-B58CD77FA1E5}" styleName="Светлый стиль 1 -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-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12C8C85-51F0-491E-9774-3900AFEF0FD7}" styleName="Светлый стиль 2 - акцент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19" autoAdjust="0"/>
    <p:restoredTop sz="94660"/>
  </p:normalViewPr>
  <p:slideViewPr>
    <p:cSldViewPr snapToGrid="0">
      <p:cViewPr varScale="1">
        <p:scale>
          <a:sx n="78" d="100"/>
          <a:sy n="78" d="100"/>
        </p:scale>
        <p:origin x="-90" y="-6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gs" Target="tags/tag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72393" cy="497764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3991" y="1"/>
            <a:ext cx="2972392" cy="497764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fld id="{249B385F-0698-4A06-B7CA-883D4EF818E2}" type="datetimeFigureOut">
              <a:rPr lang="ru-RU" smtClean="0"/>
              <a:pPr/>
              <a:t>28.07.2025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7911"/>
            <a:ext cx="2972393" cy="497763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3991" y="9447911"/>
            <a:ext cx="2972392" cy="497763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0C378404-19F9-4758-A1F3-DCFA7EAD02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71800" cy="497364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fld id="{C2F888B5-6EEE-4907-A44D-14FB36D2F98C}" type="datetimeFigureOut">
              <a:rPr lang="ru-RU" smtClean="0"/>
              <a:pPr/>
              <a:t>28.07.2025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1388" y="746125"/>
            <a:ext cx="4975225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56" tIns="46278" rIns="92556" bIns="46278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1" y="4724956"/>
            <a:ext cx="5486400" cy="4476274"/>
          </a:xfrm>
          <a:prstGeom prst="rect">
            <a:avLst/>
          </a:prstGeom>
        </p:spPr>
        <p:txBody>
          <a:bodyPr vert="horz" lIns="92556" tIns="46278" rIns="92556" bIns="46278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48185"/>
            <a:ext cx="2971800" cy="497364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DA1AEDAB-3FC7-4581-BDA8-2CEDC05D7C6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DA1AEDAB-3FC7-4581-BDA8-2CEDC05D7C61}" type="slidenum">
              <a:rPr lang="ru-RU" smtClean="0"/>
              <a:pPr/>
              <a:t>1</a:t>
            </a:fld>
            <a:endParaRPr lang="ru-RU"/>
          </a:p>
        </p:txBody>
      </p:sp>
      <p:sp>
        <p:nvSpPr>
          <p:cNvPr id="6" name="Верхний колонтитул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2452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33A6C-9D36-4738-B902-1885B8B2A98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28.07.2025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90B3A-4AE9-410E-A8B7-829E3F0D84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4958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7B7D9B-E11F-44B4-9B1B-091BC98FBDE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28.07.2025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90B3A-4AE9-410E-A8B7-829E3F0D84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8194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9C75-A4B8-488A-9F67-5CD32BC3224A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28.07.2025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90B3A-4AE9-410E-A8B7-829E3F0D84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3611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682D3-3301-4330-A716-D767A743985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28.07.2025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90B3A-4AE9-410E-A8B7-829E3F0D84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97545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D14350-68AF-4FB4-BBB9-53B506E9CA2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28.07.2025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90B3A-4AE9-410E-A8B7-829E3F0D84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8654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DD48F-CAA2-474F-A541-B8853FC72BE1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28.07.2025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90B3A-4AE9-410E-A8B7-829E3F0D84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8018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4E2755-4808-4C8C-8BB7-644696F11B53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28.07.2025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90B3A-4AE9-410E-A8B7-829E3F0D84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919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BCC1E-8A04-49EF-A7E7-6FEC535F89C4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28.07.2025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90B3A-4AE9-410E-A8B7-829E3F0D84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5687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CFE67-AB36-4AE4-9ED3-7D21C625500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28.07.2025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90B3A-4AE9-410E-A8B7-829E3F0D84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19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F88C7-CAE9-423B-AD52-F742E6989FA6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28.07.2025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90B3A-4AE9-410E-A8B7-829E3F0D84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42845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4A0A9-B4D9-431E-B24A-4088D51FDFF8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28.07.2025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90B3A-4AE9-410E-A8B7-829E3F0D84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63248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0080DB-A489-4958-ABA2-9BCABEC1A9EE}" type="datetime1">
              <a:rPr lang="ru-RU" smtClean="0">
                <a:solidFill>
                  <a:prstClr val="black">
                    <a:tint val="75000"/>
                  </a:prstClr>
                </a:solidFill>
              </a:rPr>
              <a:t>28.07.2025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690B3A-4AE9-410E-A8B7-829E3F0D84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637366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40" r:id="rId1"/>
    <p:sldLayoutId id="2147484141" r:id="rId2"/>
    <p:sldLayoutId id="2147484142" r:id="rId3"/>
    <p:sldLayoutId id="2147484143" r:id="rId4"/>
    <p:sldLayoutId id="2147484144" r:id="rId5"/>
    <p:sldLayoutId id="2147484145" r:id="rId6"/>
    <p:sldLayoutId id="2147484146" r:id="rId7"/>
    <p:sldLayoutId id="2147484147" r:id="rId8"/>
    <p:sldLayoutId id="2147484148" r:id="rId9"/>
    <p:sldLayoutId id="2147484149" r:id="rId10"/>
    <p:sldLayoutId id="2147484150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7" Type="http://schemas.openxmlformats.org/officeDocument/2006/relationships/image" Target="../media/image13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572000" y="4394974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/>
            <a:endParaRPr lang="en-US" b="1"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b="1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IMG-20230618-WA000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2285" y="1589347"/>
            <a:ext cx="5139430" cy="3384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344558" y="389018"/>
            <a:ext cx="841513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«АҚМОЛА ОБЛЫСЫ БІЛІМ БАСҚАМАСЫНЫҢ СТЕПНОГОРСК ҚАЛАСЫ БОЙЫНША БІЛІМ БӨЛІМІ СТЕПНОГОРСК ҚАЛАСЫНЫҢ</a:t>
            </a:r>
            <a:endParaRPr lang="ru-RU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ЫБЫРАЙ АЛТЫНСАРИН АТЫНДАҒЫ № 1 ЖАЛПЫ ОРТА БІЛІМ БЕРЕТІН МЕКТЕБІ» КОММУНАЛДЫҚ МЕМЛЕКЕТТІК МЕКЕМЕСІ</a:t>
            </a:r>
            <a:endParaRPr lang="ru-RU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44558" y="5095757"/>
            <a:ext cx="846813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КГУ«ОБЩЕОБРАЗОВАТЕЛЬНАЯ ШКОЛА №1 </a:t>
            </a:r>
            <a:endParaRPr lang="ru-RU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ИМЕНИ ЫБЫРАЯ АЛТЫНСАРИНА ГОРОДА</a:t>
            </a:r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СТЕПНОГОРСК </a:t>
            </a:r>
            <a:endParaRPr lang="ru-RU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ОТДЕЛА ОБРАЗОВАНИЯ ПО ГОРОДУ СТЕПНОГОРСК </a:t>
            </a:r>
            <a:endParaRPr lang="ru-RU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ОБРАЗОВАНИЯ АКМОЛИНСКОЙ ОБЛАСТИ»</a:t>
            </a:r>
            <a:endParaRPr lang="ru-RU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8386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8904" y="394252"/>
            <a:ext cx="8845826" cy="5821017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kk-KZ" sz="22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КГУ «Общеобразовательная школа №1</a:t>
            </a:r>
          </a:p>
          <a:p>
            <a:pPr marL="0" indent="0" algn="ctr">
              <a:buNone/>
            </a:pPr>
            <a:r>
              <a:rPr lang="kk-KZ" sz="22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имени Ыбырая Алтынсарина»</a:t>
            </a:r>
            <a:r>
              <a:rPr lang="ru-RU" sz="22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была основана в 1964 году</a:t>
            </a:r>
            <a:endParaRPr lang="ru-RU" sz="3500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1600" b="1" dirty="0" smtClean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110000"/>
              </a:lnSpc>
              <a:buNone/>
            </a:pP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Школа 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действует на основании Устава, утвержденного отделом образования города </a:t>
            </a:r>
            <a:r>
              <a:rPr lang="ru-RU" sz="19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Степногорска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от 13.04.2018, имеет государственную лицензию на право осуществления образовательной деятельности по образовательным программам 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9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регистрационный номер № KZ35LAA00016061 от 14.05.2019, без ограничения срока действия</a:t>
            </a:r>
            <a:r>
              <a:rPr lang="ru-RU" sz="19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>
              <a:lnSpc>
                <a:spcPct val="110000"/>
              </a:lnSpc>
              <a:buNone/>
            </a:pPr>
            <a:endParaRPr lang="ru-RU" sz="19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Тип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вид общеобразовательного учреждения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общеобразовательная школа.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 собственности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государственная.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Язык обучения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русский.</a:t>
            </a:r>
            <a:b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Сменность занятий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две.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Проектная мощность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508 человек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Адрес: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Акмолинская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область, город </a:t>
            </a:r>
            <a:r>
              <a:rPr lang="ru-RU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Степногорск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1микрорайон, здание 57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Сайт школы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http://sc0001.stepnogorsk.aqmoedu.kz/</a:t>
            </a:r>
          </a:p>
          <a:p>
            <a:pPr marL="0" indent="0">
              <a:lnSpc>
                <a:spcPct val="110000"/>
              </a:lnSpc>
              <a:buNone/>
            </a:pPr>
            <a:r>
              <a:rPr lang="ru-RU" sz="18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Email</a:t>
            </a:r>
            <a:r>
              <a:rPr lang="ru-RU" sz="1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10000"/>
              </a:lnSpc>
              <a:buNone/>
            </a:pP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sh1-step@aqmoedu.gov.kz</a:t>
            </a:r>
          </a:p>
          <a:p>
            <a:pPr marL="0" indent="0" algn="ctr">
              <a:buNone/>
            </a:pP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8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90B3A-4AE9-410E-A8B7-829E3F0D84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7060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590" y="417542"/>
            <a:ext cx="9037983" cy="1192695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KZ Times New Roman" pitchFamily="18" charset="0"/>
              </a:rPr>
              <a:t/>
            </a:r>
            <a:br>
              <a:rPr lang="ru-RU" sz="2000" dirty="0" smtClean="0">
                <a:latin typeface="KZ Times New Roman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2018 года ОШ №1 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опорной школой по инклюзивному образованию.</a:t>
            </a:r>
            <a:b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90B3A-4AE9-410E-A8B7-829E3F0D84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3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AutoShape 5" descr="https://cf.ppt-online.org/files1/slide/8/8vm2wgrbOuTMUXCjBWJ7tPl91VZ5kE6csNYI3LHSf/slide-9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857" y="1286220"/>
            <a:ext cx="7429040" cy="55717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426770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90B3A-4AE9-410E-A8B7-829E3F0D84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4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36" t="13043" r="36241" b="19746"/>
          <a:stretch/>
        </p:blipFill>
        <p:spPr bwMode="auto">
          <a:xfrm>
            <a:off x="155858" y="3688215"/>
            <a:ext cx="4408725" cy="2957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837" y="713324"/>
            <a:ext cx="4456765" cy="2974891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8602" y="713324"/>
            <a:ext cx="4359098" cy="2973522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35" t="13031" r="29749" b="13224"/>
          <a:stretch/>
        </p:blipFill>
        <p:spPr bwMode="auto">
          <a:xfrm>
            <a:off x="4564583" y="3688215"/>
            <a:ext cx="4327625" cy="29577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80860" y="104178"/>
            <a:ext cx="8815484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000" b="1" dirty="0">
                <a:solidFill>
                  <a:schemeClr val="tx2"/>
                </a:solidFill>
                <a:latin typeface="KZ Times New Roman" pitchFamily="18" charset="0"/>
              </a:rPr>
              <a:t>В рамках реализации государственной программы </a:t>
            </a:r>
            <a:br>
              <a:rPr lang="ru-RU" sz="2000" b="1" dirty="0">
                <a:solidFill>
                  <a:schemeClr val="tx2"/>
                </a:solidFill>
                <a:latin typeface="KZ Times New Roman" pitchFamily="18" charset="0"/>
              </a:rPr>
            </a:br>
            <a:r>
              <a:rPr lang="ru-RU" sz="2000" b="1" dirty="0">
                <a:solidFill>
                  <a:schemeClr val="tx2"/>
                </a:solidFill>
                <a:latin typeface="KZ Times New Roman" pitchFamily="18" charset="0"/>
              </a:rPr>
              <a:t>развития образования и науки на 2020-2025 годы по расширению сети ресурсных кабинетов поддержки инклюзивного образования </a:t>
            </a:r>
            <a:br>
              <a:rPr lang="ru-RU" sz="2000" b="1" dirty="0">
                <a:solidFill>
                  <a:schemeClr val="tx2"/>
                </a:solidFill>
                <a:latin typeface="KZ Times New Roman" pitchFamily="18" charset="0"/>
              </a:rPr>
            </a:br>
            <a:r>
              <a:rPr lang="ru-RU" sz="2000" b="1" dirty="0">
                <a:solidFill>
                  <a:schemeClr val="tx2"/>
                </a:solidFill>
                <a:latin typeface="KZ Times New Roman" pitchFamily="18" charset="0"/>
              </a:rPr>
              <a:t>26 ноября 2020 г. на базе средней школы № 1 имени </a:t>
            </a:r>
            <a:r>
              <a:rPr lang="ru-RU" sz="2000" b="1" dirty="0" err="1">
                <a:solidFill>
                  <a:schemeClr val="tx2"/>
                </a:solidFill>
                <a:latin typeface="KZ Times New Roman" pitchFamily="18" charset="0"/>
              </a:rPr>
              <a:t>Ыбырая</a:t>
            </a:r>
            <a:r>
              <a:rPr lang="ru-RU" sz="2000" b="1" dirty="0">
                <a:solidFill>
                  <a:schemeClr val="tx2"/>
                </a:solidFill>
                <a:latin typeface="KZ Times New Roman" pitchFamily="18" charset="0"/>
              </a:rPr>
              <a:t> </a:t>
            </a:r>
            <a:r>
              <a:rPr lang="ru-RU" sz="2000" b="1" dirty="0" err="1">
                <a:solidFill>
                  <a:schemeClr val="tx2"/>
                </a:solidFill>
                <a:latin typeface="KZ Times New Roman" pitchFamily="18" charset="0"/>
              </a:rPr>
              <a:t>Алтынсарина</a:t>
            </a:r>
            <a:r>
              <a:rPr lang="ru-RU" sz="2000" b="1" dirty="0">
                <a:solidFill>
                  <a:schemeClr val="tx2"/>
                </a:solidFill>
                <a:latin typeface="KZ Times New Roman" pitchFamily="18" charset="0"/>
              </a:rPr>
              <a:t> </a:t>
            </a:r>
            <a:br>
              <a:rPr lang="ru-RU" sz="2000" b="1" dirty="0">
                <a:solidFill>
                  <a:schemeClr val="tx2"/>
                </a:solidFill>
                <a:latin typeface="KZ Times New Roman" pitchFamily="18" charset="0"/>
              </a:rPr>
            </a:br>
            <a:r>
              <a:rPr lang="ru-RU" sz="2000" b="1" dirty="0">
                <a:solidFill>
                  <a:schemeClr val="tx2"/>
                </a:solidFill>
                <a:latin typeface="KZ Times New Roman" pitchFamily="18" charset="0"/>
              </a:rPr>
              <a:t>г. </a:t>
            </a:r>
            <a:r>
              <a:rPr lang="ru-RU" sz="2000" b="1" dirty="0" err="1">
                <a:solidFill>
                  <a:schemeClr val="tx2"/>
                </a:solidFill>
                <a:latin typeface="KZ Times New Roman" pitchFamily="18" charset="0"/>
              </a:rPr>
              <a:t>Степногорска</a:t>
            </a:r>
            <a:r>
              <a:rPr lang="ru-RU" sz="2000" b="1" dirty="0">
                <a:solidFill>
                  <a:schemeClr val="tx2"/>
                </a:solidFill>
                <a:latin typeface="KZ Times New Roman" pitchFamily="18" charset="0"/>
              </a:rPr>
              <a:t> открылся ресурсный кабинет поддержки </a:t>
            </a:r>
            <a:r>
              <a:rPr lang="ru-RU" sz="2000" b="1" dirty="0" smtClean="0">
                <a:solidFill>
                  <a:schemeClr val="tx2"/>
                </a:solidFill>
                <a:latin typeface="KZ Times New Roman" pitchFamily="18" charset="0"/>
              </a:rPr>
              <a:t>инклюзивного образования</a:t>
            </a:r>
            <a:endParaRPr lang="ru-RU" sz="20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856278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90B3A-4AE9-410E-A8B7-829E3F0D84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566531"/>
            <a:ext cx="8229600" cy="60860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/>
              <a:t> </a:t>
            </a:r>
            <a:endParaRPr lang="ru-RU" dirty="0"/>
          </a:p>
          <a:p>
            <a:pPr marL="0" indent="0" algn="ctr">
              <a:buNone/>
            </a:pPr>
            <a:r>
              <a:rPr lang="ru-RU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Методическая  тема   школы</a:t>
            </a:r>
            <a:r>
              <a:rPr lang="ru-RU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ctr">
              <a:buNone/>
            </a:pPr>
            <a:r>
              <a:rPr lang="ru-RU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«Обеспечение системности работы по развитию функциональной грамотности школьников через применение инновационных технологий».</a:t>
            </a:r>
            <a:endParaRPr lang="ru-RU" sz="2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8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</a:t>
            </a:r>
            <a:r>
              <a:rPr lang="kk-KZ" sz="28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ь</a:t>
            </a:r>
            <a:r>
              <a:rPr lang="ru-RU" sz="28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повышение качества преподавания через применение различных способов и приемов развития функциональной грамотности школьников.</a:t>
            </a:r>
            <a:endParaRPr lang="ru-RU" sz="2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95257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6483" y="2925074"/>
            <a:ext cx="8907517" cy="1143000"/>
          </a:xfrm>
        </p:spPr>
        <p:txBody>
          <a:bodyPr>
            <a:normAutofit fontScale="90000"/>
          </a:bodyPr>
          <a:lstStyle/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</a:t>
            </a:r>
            <a:r>
              <a:rPr lang="ru-RU" sz="31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ВОСПИТАТЕЛЬНОЙ </a:t>
            </a:r>
            <a:r>
              <a:rPr lang="ru-RU" sz="31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РАБОТЫ</a:t>
            </a:r>
            <a:br>
              <a:rPr lang="ru-RU" sz="31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РАЗРАБАТЫВАЕТСЯ</a:t>
            </a:r>
            <a:r>
              <a:rPr lang="ru-RU" sz="31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 КОНЦЕПТУАЛЬНЫМИ  ОСНОВАМИ  ВОСПИТАНИЯ</a:t>
            </a:r>
            <a:r>
              <a:rPr lang="ru-RU" sz="31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УСЛОВИЯХ РЕАЛИЗАЦИИ </a:t>
            </a:r>
            <a:r>
              <a:rPr lang="ru-RU" sz="31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</a:t>
            </a:r>
            <a:r>
              <a:rPr lang="ru-RU" sz="31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100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kk-KZ" sz="31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БІРТҰТАС ТӘРБИЕ</a:t>
            </a:r>
            <a:r>
              <a:rPr lang="ru-RU" sz="31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br>
              <a:rPr lang="ru-RU" sz="3100" b="1" dirty="0" smtClean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/>
              <a:t/>
            </a:r>
            <a:br>
              <a:rPr lang="ru-RU" sz="3600" dirty="0"/>
            </a:br>
            <a:r>
              <a:rPr lang="kk-KZ" sz="1600" dirty="0"/>
              <a:t>Приказ Министерства Просвещения Республики Казахстан «Об утверждении программы воспитания «Біртұтас тәрбие» в организациях образования» № 194 от 30 июля 2024 года, приложение 2 </a:t>
            </a:r>
            <a:r>
              <a:rPr lang="ru-RU" sz="1600" dirty="0"/>
              <a:t/>
            </a:r>
            <a:br>
              <a:rPr lang="ru-RU" sz="1600" dirty="0"/>
            </a:br>
            <a:r>
              <a:rPr lang="ru-RU" sz="3600" b="1" dirty="0"/>
              <a:t> 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90B3A-4AE9-410E-A8B7-829E3F0D84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6876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7687" y="606287"/>
            <a:ext cx="8229600" cy="5463209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3000" b="1" i="1" u="sng" dirty="0"/>
              <a:t>ЦЕЛЬ ПРОГРАММЫ:</a:t>
            </a:r>
            <a:endParaRPr lang="ru-RU" sz="3000" dirty="0"/>
          </a:p>
          <a:p>
            <a:pPr marL="0" lvl="0" indent="0" algn="just">
              <a:buNone/>
            </a:pPr>
            <a:r>
              <a:rPr lang="ru-RU" sz="3000" dirty="0"/>
              <a:t>формирование гармонично развитой личности обучающегося на основе ценностей казахстанской культуры, через развитие духовно-нравственных качеств, гражданской ответственности и патриотизма, добропорядочности и добросовестности.</a:t>
            </a:r>
          </a:p>
          <a:p>
            <a:pPr marL="0" indent="0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Каждый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педагогический коллектив, ориентируясь в своей деятельности на цель, должен конкретизировать ее применительно к своим условиям и возможностям.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90B3A-4AE9-410E-A8B7-829E3F0D84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848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3704" y="672203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2800" b="1" i="1" dirty="0"/>
              <a:t>К</a:t>
            </a:r>
            <a:r>
              <a:rPr lang="kk-KZ" sz="2800" b="1" i="1" dirty="0"/>
              <a:t>ЛЮЧЕВЫЕ ЦЕННОСТИ ОПРЕДЕЛЯЮЩИЕ ОБРАЗ НАЦИИ ВКЛЮЧЕНЫ В СОДЕРЖАНИЕ ПРОГРАММЫ, ЭТО</a:t>
            </a:r>
            <a:r>
              <a:rPr lang="ru-RU" sz="2800" b="1" i="1" dirty="0"/>
              <a:t>: </a:t>
            </a:r>
            <a:r>
              <a:rPr lang="ru-RU" sz="2800" dirty="0"/>
              <a:t/>
            </a:r>
            <a:br>
              <a:rPr lang="ru-RU" sz="2800" dirty="0"/>
            </a:br>
            <a:r>
              <a:rPr lang="kk-KZ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700" dirty="0"/>
              <a:t/>
            </a:r>
            <a:br>
              <a:rPr lang="ru-RU" sz="2700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1400" dirty="0" smtClean="0"/>
              <a:t>независимость </a:t>
            </a:r>
            <a:r>
              <a:rPr lang="ru-RU" sz="1400" dirty="0"/>
              <a:t>и патриотизм;</a:t>
            </a:r>
          </a:p>
          <a:p>
            <a:r>
              <a:rPr lang="ru-RU" sz="1400" dirty="0"/>
              <a:t>единство и солидарность;  </a:t>
            </a:r>
          </a:p>
          <a:p>
            <a:r>
              <a:rPr lang="ru-RU" sz="1400" dirty="0"/>
              <a:t>справедливость и ответственность; </a:t>
            </a:r>
          </a:p>
          <a:p>
            <a:r>
              <a:rPr lang="ru-RU" sz="1400" dirty="0"/>
              <a:t>закон и порядок; </a:t>
            </a:r>
          </a:p>
          <a:p>
            <a:r>
              <a:rPr lang="ru-RU" sz="1400" dirty="0"/>
              <a:t>трудолюбие и профессионализм; </a:t>
            </a:r>
          </a:p>
          <a:p>
            <a:r>
              <a:rPr lang="ru-RU" sz="1400" dirty="0"/>
              <a:t>созидание и новаторство</a:t>
            </a:r>
          </a:p>
          <a:p>
            <a:r>
              <a:rPr lang="ru-RU" sz="1400" u="sng" dirty="0"/>
              <a:t>«Справедливость – как принцип, ответственность – как основа, прогресс – как цель»</a:t>
            </a:r>
            <a:r>
              <a:rPr lang="ru-RU" sz="1400" dirty="0"/>
              <a:t> является основным посылом Программы</a:t>
            </a:r>
            <a:r>
              <a:rPr lang="ru-RU" sz="1400" dirty="0" smtClean="0"/>
              <a:t>.</a:t>
            </a:r>
          </a:p>
          <a:p>
            <a:pPr marL="0" indent="0">
              <a:buNone/>
            </a:pPr>
            <a:endParaRPr lang="kk-KZ" sz="1400" dirty="0" smtClean="0"/>
          </a:p>
          <a:p>
            <a:r>
              <a:rPr lang="ru-RU" sz="1400" dirty="0"/>
              <a:t>В рамках реализации </a:t>
            </a:r>
            <a:r>
              <a:rPr lang="ru-RU" sz="1400" dirty="0" err="1"/>
              <a:t>компетентностного</a:t>
            </a:r>
            <a:r>
              <a:rPr lang="ru-RU" sz="1400" dirty="0"/>
              <a:t> подхода на основе воспитания ключевых ценностей у обучающихся должны развиваться ключевые компетенции, которые в совокупности определяют модель выпускника:</a:t>
            </a:r>
          </a:p>
          <a:p>
            <a:pPr lvl="0"/>
            <a:r>
              <a:rPr lang="ru-RU" sz="1400" dirty="0"/>
              <a:t>продвижение национальных интересов;</a:t>
            </a:r>
          </a:p>
          <a:p>
            <a:pPr lvl="0"/>
            <a:r>
              <a:rPr lang="ru-RU" sz="1400" dirty="0"/>
              <a:t>эффективные коммуникации;</a:t>
            </a:r>
          </a:p>
          <a:p>
            <a:pPr lvl="0"/>
            <a:r>
              <a:rPr lang="ru-RU" sz="1400" dirty="0"/>
              <a:t>служение обществу;</a:t>
            </a:r>
          </a:p>
          <a:p>
            <a:pPr lvl="0"/>
            <a:r>
              <a:rPr lang="ru-RU" sz="1400" dirty="0"/>
              <a:t>уважение и следование нормам общества;</a:t>
            </a:r>
          </a:p>
          <a:p>
            <a:pPr lvl="0"/>
            <a:r>
              <a:rPr lang="ru-RU" sz="1400" dirty="0"/>
              <a:t>стремление к достижению высоких результатов;</a:t>
            </a:r>
          </a:p>
          <a:p>
            <a:pPr lvl="0"/>
            <a:r>
              <a:rPr lang="ru-RU" sz="1400" dirty="0"/>
              <a:t>способность генерировать оригинальные идеи.</a:t>
            </a:r>
          </a:p>
          <a:p>
            <a:endParaRPr lang="ru-RU" sz="1400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90B3A-4AE9-410E-A8B7-829E3F0D84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8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0379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91440" y="2326897"/>
            <a:ext cx="8950290" cy="1143000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>
              <a:lnSpc>
                <a:spcPct val="150000"/>
              </a:lnSpc>
            </a:pPr>
            <a:r>
              <a:rPr lang="ru-RU" sz="4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«Воспитание экологической культуры учащихся в процессе урочной </a:t>
            </a:r>
            <a:r>
              <a:rPr lang="ru-RU" sz="40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sz="40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внеурочной деятельности».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90B3A-4AE9-410E-A8B7-829E3F0D84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9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1061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90B3A-4AE9-410E-A8B7-829E3F0D84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69" t="18068" r="19025" b="16816"/>
          <a:stretch/>
        </p:blipFill>
        <p:spPr bwMode="auto">
          <a:xfrm>
            <a:off x="2228850" y="237612"/>
            <a:ext cx="4983480" cy="662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248"/>
          <a:stretch/>
        </p:blipFill>
        <p:spPr>
          <a:xfrm>
            <a:off x="2392107" y="2883222"/>
            <a:ext cx="1400141" cy="14295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2998" y="380694"/>
            <a:ext cx="1433142" cy="138659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6140" y="2651882"/>
            <a:ext cx="1384888" cy="138488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19" b="7862"/>
          <a:stretch/>
        </p:blipFill>
        <p:spPr>
          <a:xfrm>
            <a:off x="43379" y="4672040"/>
            <a:ext cx="3019832" cy="21028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619" b="7862"/>
          <a:stretch/>
        </p:blipFill>
        <p:spPr>
          <a:xfrm>
            <a:off x="6185289" y="4650132"/>
            <a:ext cx="3019832" cy="21028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TextBox 11"/>
          <p:cNvSpPr txBox="1"/>
          <p:nvPr/>
        </p:nvSpPr>
        <p:spPr>
          <a:xfrm>
            <a:off x="1263099" y="-85554"/>
            <a:ext cx="69149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наша команда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752147" y="1794190"/>
            <a:ext cx="14331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И.о</a:t>
            </a:r>
            <a:r>
              <a:rPr 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руковоителя</a:t>
            </a:r>
            <a:endParaRPr lang="ru-RU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Зам</a:t>
            </a:r>
            <a:r>
              <a:rPr 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 рук. по ВР</a:t>
            </a:r>
          </a:p>
          <a:p>
            <a:pPr algn="ctr"/>
            <a:r>
              <a:rPr lang="ru-RU" sz="1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Есенаманова</a:t>
            </a:r>
            <a:r>
              <a:rPr 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А.Д.</a:t>
            </a:r>
            <a:endParaRPr 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778443" y="3913102"/>
            <a:ext cx="16802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Педагог-организатор</a:t>
            </a:r>
          </a:p>
          <a:p>
            <a:pPr algn="ctr"/>
            <a:r>
              <a:rPr lang="ru-RU" sz="1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Гурущук</a:t>
            </a:r>
            <a:r>
              <a:rPr 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И.А.</a:t>
            </a:r>
            <a:endParaRPr 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359106" y="2308982"/>
            <a:ext cx="14331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Зам. рук. по УВР</a:t>
            </a:r>
          </a:p>
          <a:p>
            <a:pPr algn="ctr"/>
            <a:r>
              <a:rPr 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Жунусова Г.С.</a:t>
            </a:r>
            <a:endParaRPr lang="ru-RU" sz="1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255146" y="4131212"/>
            <a:ext cx="164106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Социальный </a:t>
            </a:r>
            <a:r>
              <a:rPr lang="ru-RU" sz="1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</a:t>
            </a:r>
            <a:endParaRPr lang="ru-RU" sz="1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846" b="16873"/>
          <a:stretch/>
        </p:blipFill>
        <p:spPr>
          <a:xfrm>
            <a:off x="2359106" y="1062807"/>
            <a:ext cx="1411006" cy="140896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TextBox 18"/>
          <p:cNvSpPr txBox="1"/>
          <p:nvPr/>
        </p:nvSpPr>
        <p:spPr>
          <a:xfrm>
            <a:off x="3000676" y="5002430"/>
            <a:ext cx="343982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КГУ </a:t>
            </a:r>
          </a:p>
          <a:p>
            <a:pPr algn="ctr"/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«Общеобразовательная школа №1 </a:t>
            </a:r>
          </a:p>
          <a:p>
            <a:pPr algn="ctr"/>
            <a:r>
              <a:rPr lang="ru-RU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имени Ыбырая Алтынсарина»</a:t>
            </a:r>
            <a:endParaRPr lang="ru-RU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4760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Задачи: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1434" y="938048"/>
            <a:ext cx="8560676" cy="3271345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Активное внедрение ЭКО компонента в учебную деятельность;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акции «Собери батарейку»;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городских мероприятий на уровне города;</a:t>
            </a: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Внедрить проект в начальном звене «Вырасти цветок» и т.д.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90B3A-4AE9-410E-A8B7-829E3F0D844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09904" y="4698067"/>
            <a:ext cx="8607972" cy="1323439"/>
          </a:xfrm>
          <a:prstGeom prst="rect">
            <a:avLst/>
          </a:prstGeom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4000" b="1" cap="all" dirty="0" smtClean="0">
                <a:ln w="0"/>
                <a:solidFill>
                  <a:srgbClr val="006600"/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ПРОСТЫЕ СПОСОБЫ СТАТЬ ЗЕЛЕНЫМ</a:t>
            </a:r>
            <a:endParaRPr lang="ru-RU" sz="4000" b="1" cap="all" dirty="0">
              <a:ln w="0"/>
              <a:solidFill>
                <a:srgbClr val="006600"/>
              </a:solidFill>
              <a:effectLst>
                <a:reflection blurRad="12700" stA="50000" endPos="50000" dist="5000" dir="5400000" sy="-100000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345494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321b7c3def1f99bd0bc38fe3779bfd6af5258e"/>
</p:tagLst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x049b__x04b1__x049b__x044b__x049b__x0020__x043d__x0435__x0433__x0456__x0437__x0434__x0435__x0440__x0456_ xmlns="145c2447-2a5b-41ed-bab7-aee76549de04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51CCE81BF967244D8919AFBD67AF03B0" ma:contentTypeVersion="5" ma:contentTypeDescription="Создание документа." ma:contentTypeScope="" ma:versionID="05a239e453c8cb32e05dd2a838b5d2b9">
  <xsd:schema xmlns:xsd="http://www.w3.org/2001/XMLSchema" xmlns:xs="http://www.w3.org/2001/XMLSchema" xmlns:p="http://schemas.microsoft.com/office/2006/metadata/properties" xmlns:ns2="efcc792c-ece2-486b-9f53-ee05d3870347" xmlns:ns3="145c2447-2a5b-41ed-bab7-aee76549de04" targetNamespace="http://schemas.microsoft.com/office/2006/metadata/properties" ma:root="true" ma:fieldsID="fe5cd08fffeee9c727978e7bee31b68c" ns2:_="" ns3:_="">
    <xsd:import namespace="efcc792c-ece2-486b-9f53-ee05d3870347"/>
    <xsd:import namespace="145c2447-2a5b-41ed-bab7-aee76549de0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_x049b__x04b1__x049b__x044b__x049b__x0020__x043d__x0435__x0433__x0456__x0437__x0434__x0435__x0440__x0456_" minOccurs="0"/>
                <xsd:element ref="ns2:LastSharedByUser" minOccurs="0"/>
                <xsd:element ref="ns2:LastSharedBy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cc792c-ece2-486b-9f53-ee05d3870347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Общий доступ с использованием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Совместно с подробностями" ma:description="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1" nillable="true" ma:displayName="По автору публикации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По дате публикации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5c2447-2a5b-41ed-bab7-aee76549de04" elementFormDefault="qualified">
    <xsd:import namespace="http://schemas.microsoft.com/office/2006/documentManagement/types"/>
    <xsd:import namespace="http://schemas.microsoft.com/office/infopath/2007/PartnerControls"/>
    <xsd:element name="_x049b__x04b1__x049b__x044b__x049b__x0020__x043d__x0435__x0433__x0456__x0437__x0434__x0435__x0440__x0456_" ma:index="10" nillable="true" ma:displayName="математика 9сынып" ma:internalName="_x049b__x04b1__x049b__x044b__x049b__x0020__x043d__x0435__x0433__x0456__x0437__x0434__x0435__x0440__x0456_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A78E578-B1F2-457E-BF9C-93BBD1F47A79}">
  <ds:schemaRefs>
    <ds:schemaRef ds:uri="http://purl.org/dc/terms/"/>
    <ds:schemaRef ds:uri="http://www.w3.org/XML/1998/namespace"/>
    <ds:schemaRef ds:uri="http://purl.org/dc/dcmitype/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145c2447-2a5b-41ed-bab7-aee76549de04"/>
    <ds:schemaRef ds:uri="efcc792c-ece2-486b-9f53-ee05d3870347"/>
  </ds:schemaRefs>
</ds:datastoreItem>
</file>

<file path=customXml/itemProps2.xml><?xml version="1.0" encoding="utf-8"?>
<ds:datastoreItem xmlns:ds="http://schemas.openxmlformats.org/officeDocument/2006/customXml" ds:itemID="{4243F2CC-7905-48B3-B93E-E2937007009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EC3D3A8-A0ED-4763-B40A-1315B86745B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fcc792c-ece2-486b-9f53-ee05d3870347"/>
    <ds:schemaRef ds:uri="145c2447-2a5b-41ed-bab7-aee76549de0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710</TotalTime>
  <Words>370</Words>
  <Application>Microsoft Office PowerPoint</Application>
  <PresentationFormat>Экран (4:3)</PresentationFormat>
  <Paragraphs>78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1_Тема Office</vt:lpstr>
      <vt:lpstr>Презентация PowerPoint</vt:lpstr>
      <vt:lpstr>Презентация PowerPoint</vt:lpstr>
      <vt:lpstr> С 2018 года ОШ №1  является опорной школой по инклюзивному образованию. </vt:lpstr>
      <vt:lpstr>Презентация PowerPoint</vt:lpstr>
      <vt:lpstr>Презентация PowerPoint</vt:lpstr>
      <vt:lpstr>    ПЛАН ВОСПИТАТЕЛЬНОЙ РАБОТЫ РАЗРАБАТЫВАЕТСЯ В СООТВЕТСТВИИ С КОНЦЕПТУАЛЬНЫМИ  ОСНОВАМИ  ВОСПИТАНИЯ В УСЛОВИЯХ РЕАЛИЗАЦИИ ПРОГРАММЫ «БІРТҰТАС ТӘРБИЕ»   Приказ Министерства Просвещения Республики Казахстан «Об утверждении программы воспитания «Біртұтас тәрбие» в организациях образования» № 194 от 30 июля 2024 года, приложение 2    </vt:lpstr>
      <vt:lpstr>Презентация PowerPoint</vt:lpstr>
      <vt:lpstr>КЛЮЧЕВЫЕ ЦЕННОСТИ ОПРЕДЕЛЯЮЩИЕ ОБРАЗ НАЦИИ ВКЛЮЧЕНЫ В СОДЕРЖАНИЕ ПРОГРАММЫ, ЭТО:    </vt:lpstr>
      <vt:lpstr>«Воспитание экологической культуры учащихся в процессе урочной  и внеурочной деятельности».</vt:lpstr>
      <vt:lpstr>Презентация PowerPoint</vt:lpstr>
      <vt:lpstr>Задачи: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абай</dc:creator>
  <cp:lastModifiedBy>Пользователь</cp:lastModifiedBy>
  <cp:revision>48</cp:revision>
  <dcterms:modified xsi:type="dcterms:W3CDTF">2025-07-28T07:00:01Z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0x01010051CCE81BF967244D8919AFBD67AF03B0</vt:lpwstr>
  </property>
</Properties>
</file>